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Gothic A1 Bold" panose="020B0604020202020204" charset="-12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lear Sans Regular" panose="020B0604020202020204" charset="0"/>
      <p:regular r:id="rId23"/>
    </p:embeddedFont>
    <p:embeddedFont>
      <p:font typeface="Clear Sans Regular Bold" panose="020B0604020202020204" charset="0"/>
      <p:regular r:id="rId24"/>
    </p:embeddedFont>
    <p:embeddedFont>
      <p:font typeface="Open Sans Light" panose="020B0306030504020204" pitchFamily="3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3" d="100"/>
          <a:sy n="33" d="100"/>
        </p:scale>
        <p:origin x="72" y="13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31.01.2022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31.01.2022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интересно исследование про людей с врождённой слепотой: при наблюдателях могли "выражать" типичное проявление эмоций, не делали это для себя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12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31.01.2022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Проводить и поддерживать </a:t>
            </a:r>
          </a:p>
          <a:p>
            <a:pPr lvl="0"/>
            <a:endParaRPr lang="en-US"/>
          </a:p>
          <a:p>
            <a:pPr lvl="0"/>
            <a:r>
              <a:rPr lang="en-US"/>
              <a:t>классиечская психология + методы нейронауки, когнитивных наук</a:t>
            </a:r>
          </a:p>
          <a:p>
            <a:pPr lvl="0"/>
            <a:endParaRPr lang="en-US"/>
          </a:p>
          <a:p>
            <a:pPr lvl="0"/>
            <a:r>
              <a:rPr lang="en-US"/>
              <a:t>компьютерные методы (например, метод обратной корреляции)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14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642222" cy="76737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642222" cy="7673749"/>
            </a:xfrm>
            <a:custGeom>
              <a:avLst/>
              <a:gdLst/>
              <a:ahLst/>
              <a:cxnLst/>
              <a:rect l="l" t="t" r="r" b="b"/>
              <a:pathLst>
                <a:path w="13642222" h="7673749">
                  <a:moveTo>
                    <a:pt x="0" y="0"/>
                  </a:moveTo>
                  <a:lnTo>
                    <a:pt x="0" y="7673749"/>
                  </a:lnTo>
                  <a:lnTo>
                    <a:pt x="13642222" y="7673749"/>
                  </a:lnTo>
                  <a:lnTo>
                    <a:pt x="13642222" y="0"/>
                  </a:lnTo>
                  <a:lnTo>
                    <a:pt x="0" y="0"/>
                  </a:lnTo>
                  <a:close/>
                  <a:moveTo>
                    <a:pt x="13581261" y="7612790"/>
                  </a:moveTo>
                  <a:lnTo>
                    <a:pt x="59690" y="7612790"/>
                  </a:lnTo>
                  <a:lnTo>
                    <a:pt x="59690" y="59690"/>
                  </a:lnTo>
                  <a:lnTo>
                    <a:pt x="13581261" y="59690"/>
                  </a:lnTo>
                  <a:lnTo>
                    <a:pt x="13581261" y="7612790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52388" y="9258300"/>
            <a:ext cx="11404602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rot="-5400000">
            <a:off x="6827840" y="5619750"/>
            <a:ext cx="92583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28700" y="1866944"/>
            <a:ext cx="8671213" cy="594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6500">
                <a:solidFill>
                  <a:srgbClr val="191919"/>
                </a:solidFill>
                <a:latin typeface="Clear Sans Regular Bold"/>
              </a:rPr>
              <a:t>Emotional Expressions Reconsidered: Challenges to Inferring Emotion From Human Facial Movements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8055959"/>
            <a:ext cx="7430387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191919"/>
                </a:solidFill>
                <a:latin typeface="Clear Sans Regular Bold"/>
              </a:rPr>
              <a:t>Докладчица Мария Имас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77263"/>
            <a:ext cx="9528177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191919"/>
                </a:solidFill>
                <a:latin typeface="Clear Sans Regular"/>
              </a:rPr>
              <a:t>НИУ ВШЭ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9562956"/>
            <a:ext cx="9528177" cy="365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191919"/>
                </a:solidFill>
                <a:latin typeface="Clear Sans Regular"/>
              </a:rPr>
              <a:t>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124902"/>
            <a:ext cx="16230600" cy="6133398"/>
            <a:chOff x="0" y="0"/>
            <a:chExt cx="12107472" cy="45753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07472" cy="4575305"/>
            </a:xfrm>
            <a:custGeom>
              <a:avLst/>
              <a:gdLst/>
              <a:ahLst/>
              <a:cxnLst/>
              <a:rect l="l" t="t" r="r" b="b"/>
              <a:pathLst>
                <a:path w="12107472" h="4575305">
                  <a:moveTo>
                    <a:pt x="0" y="0"/>
                  </a:moveTo>
                  <a:lnTo>
                    <a:pt x="0" y="4575305"/>
                  </a:lnTo>
                  <a:lnTo>
                    <a:pt x="12107472" y="4575305"/>
                  </a:lnTo>
                  <a:lnTo>
                    <a:pt x="12107472" y="0"/>
                  </a:lnTo>
                  <a:lnTo>
                    <a:pt x="0" y="0"/>
                  </a:lnTo>
                  <a:close/>
                  <a:moveTo>
                    <a:pt x="12046511" y="4514345"/>
                  </a:moveTo>
                  <a:lnTo>
                    <a:pt x="59690" y="4514345"/>
                  </a:lnTo>
                  <a:lnTo>
                    <a:pt x="59690" y="59690"/>
                  </a:lnTo>
                  <a:lnTo>
                    <a:pt x="12046512" y="59690"/>
                  </a:lnTo>
                  <a:lnTo>
                    <a:pt x="12046512" y="4514345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28700" y="813162"/>
            <a:ext cx="16771573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39"/>
              </a:lnSpc>
            </a:pPr>
            <a:r>
              <a:rPr lang="en-US" sz="5700">
                <a:solidFill>
                  <a:srgbClr val="191919"/>
                </a:solidFill>
                <a:latin typeface="Clear Sans Regular Bold"/>
              </a:rPr>
              <a:t>Типичный эксперимент с выражением эмоций</a:t>
            </a:r>
          </a:p>
        </p:txBody>
      </p:sp>
      <p:sp>
        <p:nvSpPr>
          <p:cNvPr id="5" name="AutoShape 5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rot="-5400000">
            <a:off x="2818736" y="6195411"/>
            <a:ext cx="6049578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639821" y="5087268"/>
            <a:ext cx="3216057" cy="298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25"/>
              </a:lnSpc>
            </a:pPr>
            <a:r>
              <a:rPr lang="en-US" sz="1875">
                <a:solidFill>
                  <a:srgbClr val="191919"/>
                </a:solidFill>
                <a:latin typeface="Clear Sans Regular"/>
              </a:rPr>
              <a:t>ПОКАЗЫВАЕМ КАРТИНКУ, КОТОРАЯ ДОЛЖНА ВЫЗВАТЬ ГНЕВ ИЛИ ГОВОРИМ "ПРЕДСТАВЬТЕ, ЧТО ИСПЫТЫВАЕТЕ ГНЕВ"</a:t>
            </a:r>
          </a:p>
          <a:p>
            <a:pPr>
              <a:lnSpc>
                <a:spcPts val="2625"/>
              </a:lnSpc>
            </a:pPr>
            <a:endParaRPr lang="en-US" sz="187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2625"/>
              </a:lnSpc>
            </a:pPr>
            <a:r>
              <a:rPr lang="en-US" sz="1875">
                <a:solidFill>
                  <a:srgbClr val="191919"/>
                </a:solidFill>
                <a:latin typeface="Clear Sans Regular"/>
              </a:rPr>
              <a:t>ЗАТЕМ ИЗМЕРЯЕМ ЭМОЦИЮ И ФИКСИРУЕМ ПРОЯВЛЕНИЕ ЭМОЦИЙ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322664" y="4030869"/>
            <a:ext cx="10003940" cy="52274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73"/>
              </a:lnSpc>
            </a:pPr>
            <a:r>
              <a:rPr lang="en-US" sz="2695">
                <a:solidFill>
                  <a:srgbClr val="191919"/>
                </a:solidFill>
                <a:latin typeface="Open Sans Light"/>
              </a:rPr>
              <a:t>Пытаемся вызвать "типичные" проявления эмоций</a:t>
            </a:r>
          </a:p>
          <a:p>
            <a:pPr>
              <a:lnSpc>
                <a:spcPts val="3773"/>
              </a:lnSpc>
            </a:pPr>
            <a:endParaRPr lang="en-US" sz="2695">
              <a:solidFill>
                <a:srgbClr val="191919"/>
              </a:solidFill>
              <a:latin typeface="Open Sans Light"/>
            </a:endParaRPr>
          </a:p>
          <a:p>
            <a:pPr>
              <a:lnSpc>
                <a:spcPts val="3773"/>
              </a:lnSpc>
            </a:pPr>
            <a:r>
              <a:rPr lang="en-US" sz="2695">
                <a:solidFill>
                  <a:srgbClr val="191919"/>
                </a:solidFill>
                <a:latin typeface="Open Sans Light"/>
              </a:rPr>
              <a:t>"Измеряем корреляцию уровня эмоции с движениями лица</a:t>
            </a:r>
          </a:p>
          <a:p>
            <a:pPr>
              <a:lnSpc>
                <a:spcPts val="3773"/>
              </a:lnSpc>
            </a:pPr>
            <a:endParaRPr lang="en-US" sz="2695">
              <a:solidFill>
                <a:srgbClr val="191919"/>
              </a:solidFill>
              <a:latin typeface="Open Sans Light"/>
            </a:endParaRPr>
          </a:p>
          <a:p>
            <a:pPr>
              <a:lnSpc>
                <a:spcPts val="3773"/>
              </a:lnSpc>
            </a:pPr>
            <a:r>
              <a:rPr lang="en-US" sz="2695">
                <a:solidFill>
                  <a:srgbClr val="191919"/>
                </a:solidFill>
                <a:latin typeface="Open Sans Light"/>
              </a:rPr>
              <a:t>Все измерения субъективны (по кр. мере, их интерпретация) - отсюда измерение прототипичности</a:t>
            </a:r>
          </a:p>
          <a:p>
            <a:pPr>
              <a:lnSpc>
                <a:spcPts val="3773"/>
              </a:lnSpc>
            </a:pPr>
            <a:endParaRPr lang="en-US" sz="2695">
              <a:solidFill>
                <a:srgbClr val="191919"/>
              </a:solidFill>
              <a:latin typeface="Open Sans Light"/>
            </a:endParaRPr>
          </a:p>
          <a:p>
            <a:pPr>
              <a:lnSpc>
                <a:spcPts val="3773"/>
              </a:lnSpc>
            </a:pPr>
            <a:r>
              <a:rPr lang="en-US" sz="2695">
                <a:solidFill>
                  <a:srgbClr val="191919"/>
                </a:solidFill>
                <a:latin typeface="Open Sans Light"/>
              </a:rPr>
              <a:t>Измерения точны в определённых условиях (лаборатория, определённое освещение, положение головы и т.п.)</a:t>
            </a:r>
          </a:p>
          <a:p>
            <a:pPr>
              <a:lnSpc>
                <a:spcPts val="3773"/>
              </a:lnSpc>
            </a:pPr>
            <a:endParaRPr lang="en-US" sz="2695">
              <a:solidFill>
                <a:srgbClr val="191919"/>
              </a:solidFill>
              <a:latin typeface="Open Sans Light"/>
            </a:endParaRPr>
          </a:p>
          <a:p>
            <a:pPr>
              <a:lnSpc>
                <a:spcPts val="3773"/>
              </a:lnSpc>
            </a:pPr>
            <a:endParaRPr lang="en-US" sz="2695">
              <a:solidFill>
                <a:srgbClr val="191919"/>
              </a:solidFill>
              <a:latin typeface="Open Sans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13642222" cy="76737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642222" cy="7673749"/>
            </a:xfrm>
            <a:custGeom>
              <a:avLst/>
              <a:gdLst/>
              <a:ahLst/>
              <a:cxnLst/>
              <a:rect l="l" t="t" r="r" b="b"/>
              <a:pathLst>
                <a:path w="13642222" h="7673749">
                  <a:moveTo>
                    <a:pt x="0" y="0"/>
                  </a:moveTo>
                  <a:lnTo>
                    <a:pt x="0" y="7673749"/>
                  </a:lnTo>
                  <a:lnTo>
                    <a:pt x="13642222" y="7673749"/>
                  </a:lnTo>
                  <a:lnTo>
                    <a:pt x="13642222" y="0"/>
                  </a:lnTo>
                  <a:lnTo>
                    <a:pt x="0" y="0"/>
                  </a:lnTo>
                  <a:close/>
                  <a:moveTo>
                    <a:pt x="13581261" y="7612790"/>
                  </a:moveTo>
                  <a:lnTo>
                    <a:pt x="59690" y="7612790"/>
                  </a:lnTo>
                  <a:lnTo>
                    <a:pt x="59690" y="59690"/>
                  </a:lnTo>
                  <a:lnTo>
                    <a:pt x="13581261" y="59690"/>
                  </a:lnTo>
                  <a:lnTo>
                    <a:pt x="13581261" y="7612790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0" y="1028700"/>
            <a:ext cx="8851859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0262269" y="146743"/>
            <a:ext cx="6577221" cy="4012043"/>
            <a:chOff x="0" y="0"/>
            <a:chExt cx="8769628" cy="5349390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8769628" cy="3667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200"/>
                </a:lnSpc>
              </a:pPr>
              <a:r>
                <a:rPr lang="en-US" sz="6000">
                  <a:solidFill>
                    <a:srgbClr val="191919"/>
                  </a:solidFill>
                  <a:latin typeface="Clear Sans Regular Bold"/>
                </a:rPr>
                <a:t>Взрослые здоровые люди из США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981600"/>
              <a:ext cx="8769628" cy="1364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32"/>
                </a:lnSpc>
              </a:pPr>
              <a:r>
                <a:rPr lang="en-US" sz="3024">
                  <a:solidFill>
                    <a:srgbClr val="191919"/>
                  </a:solidFill>
                  <a:latin typeface="Gothic A1 Bold"/>
                </a:rPr>
                <a:t>Краткий обзор лабораторных исследований</a:t>
              </a:r>
            </a:p>
          </p:txBody>
        </p:sp>
      </p:grpSp>
      <p:sp>
        <p:nvSpPr>
          <p:cNvPr id="8" name="AutoShape 8"/>
          <p:cNvSpPr/>
          <p:nvPr/>
        </p:nvSpPr>
        <p:spPr>
          <a:xfrm>
            <a:off x="8775659" y="4324524"/>
            <a:ext cx="9474241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rot="-5400000">
            <a:off x="3670259" y="5105400"/>
            <a:ext cx="10287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637005" y="3837704"/>
            <a:ext cx="6577221" cy="3512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Clear Sans Regular"/>
              </a:rPr>
              <a:t>Надёжность от низкой до средней</a:t>
            </a:r>
          </a:p>
          <a:p>
            <a:pPr>
              <a:lnSpc>
                <a:spcPts val="3120"/>
              </a:lnSpc>
            </a:pPr>
            <a:endParaRPr lang="en-US" sz="2400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Clear Sans Regular"/>
              </a:rPr>
              <a:t>Нет информации о ложно-положительных ответах (AU замечается, эмоция не присутствует)</a:t>
            </a:r>
          </a:p>
          <a:p>
            <a:pPr>
              <a:lnSpc>
                <a:spcPts val="3120"/>
              </a:lnSpc>
            </a:pPr>
            <a:endParaRPr lang="en-US" sz="2400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Clear Sans Regular"/>
              </a:rPr>
              <a:t>Специфичность отсутствует (улыбка Дюшена)</a:t>
            </a:r>
          </a:p>
          <a:p>
            <a:pPr>
              <a:lnSpc>
                <a:spcPts val="3120"/>
              </a:lnSpc>
            </a:pPr>
            <a:endParaRPr lang="en-US" sz="2400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120"/>
              </a:lnSpc>
            </a:pPr>
            <a:endParaRPr lang="en-US" sz="2400">
              <a:solidFill>
                <a:srgbClr val="191919"/>
              </a:solidFill>
              <a:latin typeface="Clear Sans Regular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37005" y="1361954"/>
            <a:ext cx="7634867" cy="407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21"/>
              </a:lnSpc>
            </a:pPr>
            <a:r>
              <a:rPr lang="en-US" sz="2372">
                <a:solidFill>
                  <a:srgbClr val="191919"/>
                </a:solidFill>
                <a:latin typeface="Clear Sans Regular Bold"/>
              </a:rPr>
              <a:t>В ЛАБОРАТОРИИ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27938" y="4736117"/>
            <a:ext cx="7634867" cy="4073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21"/>
              </a:lnSpc>
            </a:pPr>
            <a:r>
              <a:rPr lang="en-US" sz="2372">
                <a:solidFill>
                  <a:srgbClr val="191919"/>
                </a:solidFill>
                <a:latin typeface="Clear Sans Regular Bold"/>
              </a:rPr>
              <a:t>ПОЛЕВЫЕ ИССЛЕДОВАНИЯ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427938" y="5579827"/>
            <a:ext cx="6577221" cy="4293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Clear Sans Regular"/>
              </a:rPr>
              <a:t>Эмоциональное "позирование" - воспроизведение стереотипов респондентов об эмоциях</a:t>
            </a:r>
          </a:p>
          <a:p>
            <a:pPr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Clear Sans Regular"/>
              </a:rPr>
              <a:t>Не сравнивалось с реальным выражением эмоций</a:t>
            </a:r>
          </a:p>
          <a:p>
            <a:pPr>
              <a:lnSpc>
                <a:spcPts val="3120"/>
              </a:lnSpc>
            </a:pPr>
            <a:endParaRPr lang="en-US" sz="2400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Clear Sans Regular"/>
              </a:rPr>
              <a:t>Результаты обычно не реплицируются</a:t>
            </a:r>
          </a:p>
          <a:p>
            <a:pPr>
              <a:lnSpc>
                <a:spcPts val="3120"/>
              </a:lnSpc>
            </a:pPr>
            <a:endParaRPr lang="en-US" sz="2400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120"/>
              </a:lnSpc>
            </a:pPr>
            <a:r>
              <a:rPr lang="en-US" sz="2400">
                <a:solidFill>
                  <a:srgbClr val="191919"/>
                </a:solidFill>
                <a:latin typeface="Clear Sans Regular"/>
              </a:rPr>
              <a:t>улыбка Дюшена лучше предсказывалась контекстом (взаимодействовал ли атлет с аудиторией или нет)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3078161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-5400000">
            <a:off x="3502963" y="6701631"/>
            <a:ext cx="7246939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64532" y="3834053"/>
            <a:ext cx="10941818" cy="581135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4981575"/>
            <a:ext cx="4953619" cy="3263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40"/>
              </a:lnSpc>
            </a:pPr>
            <a:r>
              <a:rPr lang="en-US" sz="4800">
                <a:solidFill>
                  <a:srgbClr val="191919"/>
                </a:solidFill>
                <a:latin typeface="Gothic A1 Bold"/>
              </a:rPr>
              <a:t>Результаты в целом не изменяются/ухудшаются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803637"/>
            <a:ext cx="17259300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Исследования разных культур, с детьми и людьми с врождённой слепотой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061713"/>
            <a:ext cx="7772400" cy="6196587"/>
            <a:chOff x="0" y="0"/>
            <a:chExt cx="5797944" cy="4622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97944" cy="4622442"/>
            </a:xfrm>
            <a:custGeom>
              <a:avLst/>
              <a:gdLst/>
              <a:ahLst/>
              <a:cxnLst/>
              <a:rect l="l" t="t" r="r" b="b"/>
              <a:pathLst>
                <a:path w="5797944" h="4622442">
                  <a:moveTo>
                    <a:pt x="0" y="0"/>
                  </a:moveTo>
                  <a:lnTo>
                    <a:pt x="0" y="4622442"/>
                  </a:lnTo>
                  <a:lnTo>
                    <a:pt x="5797944" y="4622442"/>
                  </a:lnTo>
                  <a:lnTo>
                    <a:pt x="5797944" y="0"/>
                  </a:lnTo>
                  <a:lnTo>
                    <a:pt x="0" y="0"/>
                  </a:lnTo>
                  <a:close/>
                  <a:moveTo>
                    <a:pt x="5736984" y="4561482"/>
                  </a:moveTo>
                  <a:lnTo>
                    <a:pt x="59690" y="4561482"/>
                  </a:lnTo>
                  <a:lnTo>
                    <a:pt x="59690" y="59690"/>
                  </a:lnTo>
                  <a:lnTo>
                    <a:pt x="5736984" y="59690"/>
                  </a:lnTo>
                  <a:lnTo>
                    <a:pt x="5736984" y="4561482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391301" y="3422363"/>
            <a:ext cx="7047198" cy="50657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7"/>
              </a:lnSpc>
            </a:pPr>
            <a:r>
              <a:rPr lang="en-US" sz="2375">
                <a:solidFill>
                  <a:srgbClr val="191919"/>
                </a:solidFill>
                <a:latin typeface="Clear Sans Regular"/>
              </a:rPr>
              <a:t>Задача отличить движения лица, предполагаемо связанные с эмоциями, от неважных (например, зевание)</a:t>
            </a:r>
          </a:p>
          <a:p>
            <a:pPr>
              <a:lnSpc>
                <a:spcPts val="3087"/>
              </a:lnSpc>
            </a:pPr>
            <a:endParaRPr lang="en-US" sz="237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087"/>
              </a:lnSpc>
            </a:pPr>
            <a:r>
              <a:rPr lang="en-US" sz="2375">
                <a:solidFill>
                  <a:srgbClr val="191919"/>
                </a:solidFill>
                <a:latin typeface="Clear Sans Regular"/>
              </a:rPr>
              <a:t>Оценка "позирующих" лиц</a:t>
            </a:r>
          </a:p>
          <a:p>
            <a:pPr>
              <a:lnSpc>
                <a:spcPts val="3087"/>
              </a:lnSpc>
            </a:pPr>
            <a:endParaRPr lang="en-US" sz="237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087"/>
              </a:lnSpc>
            </a:pPr>
            <a:r>
              <a:rPr lang="en-US" sz="2375">
                <a:solidFill>
                  <a:srgbClr val="191919"/>
                </a:solidFill>
                <a:latin typeface="Clear Sans Regular"/>
              </a:rPr>
              <a:t>Выбор из списка</a:t>
            </a:r>
          </a:p>
          <a:p>
            <a:pPr>
              <a:lnSpc>
                <a:spcPts val="3087"/>
              </a:lnSpc>
            </a:pPr>
            <a:r>
              <a:rPr lang="en-US" sz="2375">
                <a:solidFill>
                  <a:srgbClr val="191919"/>
                </a:solidFill>
                <a:latin typeface="Clear Sans Regular"/>
              </a:rPr>
              <a:t>Свободное называние (free-labeling)</a:t>
            </a:r>
          </a:p>
          <a:p>
            <a:pPr>
              <a:lnSpc>
                <a:spcPts val="3087"/>
              </a:lnSpc>
            </a:pPr>
            <a:endParaRPr lang="en-US" sz="237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087"/>
              </a:lnSpc>
            </a:pPr>
            <a:r>
              <a:rPr lang="en-US" sz="2375">
                <a:solidFill>
                  <a:srgbClr val="191919"/>
                </a:solidFill>
                <a:latin typeface="Clear Sans Regular"/>
              </a:rPr>
              <a:t>Люди достаточно хорошо определяют эмоции людей из своей культурной группы</a:t>
            </a:r>
          </a:p>
          <a:p>
            <a:pPr>
              <a:lnSpc>
                <a:spcPts val="3087"/>
              </a:lnSpc>
            </a:pPr>
            <a:endParaRPr lang="en-US" sz="237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087"/>
              </a:lnSpc>
            </a:pPr>
            <a:endParaRPr lang="en-US" sz="2375">
              <a:solidFill>
                <a:srgbClr val="191919"/>
              </a:solidFill>
              <a:latin typeface="Clear Sans Regular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803637"/>
            <a:ext cx="16924604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Типичный эксперимент с распознаванием эмоций</a:t>
            </a:r>
          </a:p>
        </p:txBody>
      </p:sp>
      <p:sp>
        <p:nvSpPr>
          <p:cNvPr id="6" name="AutoShape 6"/>
          <p:cNvSpPr/>
          <p:nvPr/>
        </p:nvSpPr>
        <p:spPr>
          <a:xfrm>
            <a:off x="0" y="2809014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039097" y="6205489"/>
            <a:ext cx="7047198" cy="769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7"/>
              </a:lnSpc>
            </a:pPr>
            <a:r>
              <a:rPr lang="en-US" sz="2375">
                <a:solidFill>
                  <a:srgbClr val="191919"/>
                </a:solidFill>
                <a:latin typeface="Clear Sans Regular"/>
              </a:rPr>
              <a:t>Определите, какую эмоцию испытывает человек на картинке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-5400000">
            <a:off x="2089150" y="6305550"/>
            <a:ext cx="80391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 rot="-5400000">
            <a:off x="8159750" y="6305550"/>
            <a:ext cx="80391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7046150" y="5561539"/>
            <a:ext cx="4195700" cy="2590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90"/>
              </a:lnSpc>
            </a:pPr>
            <a:r>
              <a:rPr lang="en-US" sz="2300">
                <a:solidFill>
                  <a:srgbClr val="191919"/>
                </a:solidFill>
                <a:latin typeface="Clear Sans Regular"/>
              </a:rPr>
              <a:t>Мультидисциплинарные исследования</a:t>
            </a:r>
          </a:p>
          <a:p>
            <a:pPr>
              <a:lnSpc>
                <a:spcPts val="2990"/>
              </a:lnSpc>
            </a:pPr>
            <a:endParaRPr lang="en-US" sz="2300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2990"/>
              </a:lnSpc>
            </a:pPr>
            <a:r>
              <a:rPr lang="en-US" sz="2300">
                <a:solidFill>
                  <a:srgbClr val="191919"/>
                </a:solidFill>
                <a:latin typeface="Clear Sans Regular"/>
              </a:rPr>
              <a:t>Более масштабные, "мировые" исследования</a:t>
            </a:r>
          </a:p>
          <a:p>
            <a:pPr>
              <a:lnSpc>
                <a:spcPts val="2990"/>
              </a:lnSpc>
            </a:pPr>
            <a:endParaRPr lang="en-US" sz="2300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2990"/>
              </a:lnSpc>
            </a:pPr>
            <a:endParaRPr lang="en-US" sz="2300">
              <a:solidFill>
                <a:srgbClr val="191919"/>
              </a:solidFill>
              <a:latin typeface="Clear Sans Regular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028700" y="2067189"/>
            <a:ext cx="4195700" cy="3953014"/>
            <a:chOff x="0" y="0"/>
            <a:chExt cx="5594266" cy="5270685"/>
          </a:xfrm>
        </p:grpSpPr>
        <p:sp>
          <p:nvSpPr>
            <p:cNvPr id="7" name="TextBox 7"/>
            <p:cNvSpPr txBox="1"/>
            <p:nvPr/>
          </p:nvSpPr>
          <p:spPr>
            <a:xfrm>
              <a:off x="0" y="1137682"/>
              <a:ext cx="5594266" cy="39425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90"/>
                </a:lnSpc>
              </a:pPr>
              <a:r>
                <a:rPr lang="en-US" sz="2300">
                  <a:solidFill>
                    <a:srgbClr val="191919"/>
                  </a:solidFill>
                  <a:latin typeface="Clear Sans Regular"/>
                </a:rPr>
                <a:t>Исследования, не использующие бытовой взгляд на эмоции</a:t>
              </a:r>
            </a:p>
            <a:p>
              <a:pPr>
                <a:lnSpc>
                  <a:spcPts val="2990"/>
                </a:lnSpc>
              </a:pPr>
              <a:endParaRPr lang="en-US" sz="2300">
                <a:solidFill>
                  <a:srgbClr val="191919"/>
                </a:solidFill>
                <a:latin typeface="Clear Sans Regular"/>
              </a:endParaRPr>
            </a:p>
            <a:p>
              <a:pPr>
                <a:lnSpc>
                  <a:spcPts val="2990"/>
                </a:lnSpc>
              </a:pPr>
              <a:r>
                <a:rPr lang="en-US" sz="2300">
                  <a:solidFill>
                    <a:srgbClr val="191919"/>
                  </a:solidFill>
                  <a:latin typeface="Clear Sans Regular"/>
                </a:rPr>
                <a:t>Полевые исследования, эксперименты учитывающие контекст, кросскультурные</a:t>
              </a:r>
            </a:p>
            <a:p>
              <a:pPr>
                <a:lnSpc>
                  <a:spcPts val="2990"/>
                </a:lnSpc>
              </a:pPr>
              <a:endParaRPr lang="en-US" sz="2300">
                <a:solidFill>
                  <a:srgbClr val="191919"/>
                </a:solidFill>
                <a:latin typeface="Clear Sans Regular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0"/>
              <a:ext cx="5594266" cy="7044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32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3063600" y="7371160"/>
            <a:ext cx="4195700" cy="2590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90"/>
              </a:lnSpc>
            </a:pPr>
            <a:r>
              <a:rPr lang="en-US" sz="2300">
                <a:solidFill>
                  <a:srgbClr val="191919"/>
                </a:solidFill>
                <a:latin typeface="Clear Sans Regular"/>
              </a:rPr>
              <a:t>Разработка компьютерных методов</a:t>
            </a:r>
          </a:p>
          <a:p>
            <a:pPr>
              <a:lnSpc>
                <a:spcPts val="2990"/>
              </a:lnSpc>
            </a:pPr>
            <a:endParaRPr lang="en-US" sz="2300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2990"/>
              </a:lnSpc>
            </a:pPr>
            <a:r>
              <a:rPr lang="en-US" sz="2300">
                <a:solidFill>
                  <a:srgbClr val="191919"/>
                </a:solidFill>
                <a:latin typeface="Clear Sans Regular"/>
              </a:rPr>
              <a:t>Разработка и использование роцедур, связанных с динамикой </a:t>
            </a:r>
          </a:p>
          <a:p>
            <a:pPr>
              <a:lnSpc>
                <a:spcPts val="2990"/>
              </a:lnSpc>
            </a:pPr>
            <a:r>
              <a:rPr lang="en-US" sz="2300">
                <a:solidFill>
                  <a:srgbClr val="191919"/>
                </a:solidFill>
                <a:latin typeface="Clear Sans Regular"/>
              </a:rPr>
              <a:t>эмоций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803637"/>
            <a:ext cx="17009621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Рекомендации к дальнейшим исследованиям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60881" y="6210732"/>
            <a:ext cx="9001000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Спасибо за внимание!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03637"/>
            <a:ext cx="9001000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План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742262" y="2887243"/>
            <a:ext cx="4022777" cy="6371057"/>
            <a:chOff x="0" y="0"/>
            <a:chExt cx="3000854" cy="47525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000854" cy="4752590"/>
            </a:xfrm>
            <a:custGeom>
              <a:avLst/>
              <a:gdLst/>
              <a:ahLst/>
              <a:cxnLst/>
              <a:rect l="l" t="t" r="r" b="b"/>
              <a:pathLst>
                <a:path w="3000854" h="4752590">
                  <a:moveTo>
                    <a:pt x="0" y="0"/>
                  </a:moveTo>
                  <a:lnTo>
                    <a:pt x="0" y="4752590"/>
                  </a:lnTo>
                  <a:lnTo>
                    <a:pt x="3000854" y="4752590"/>
                  </a:lnTo>
                  <a:lnTo>
                    <a:pt x="3000854" y="0"/>
                  </a:lnTo>
                  <a:lnTo>
                    <a:pt x="0" y="0"/>
                  </a:lnTo>
                  <a:close/>
                  <a:moveTo>
                    <a:pt x="2939894" y="4691630"/>
                  </a:moveTo>
                  <a:lnTo>
                    <a:pt x="59690" y="4691630"/>
                  </a:lnTo>
                  <a:lnTo>
                    <a:pt x="59690" y="59690"/>
                  </a:lnTo>
                  <a:lnTo>
                    <a:pt x="2939894" y="59690"/>
                  </a:lnTo>
                  <a:lnTo>
                    <a:pt x="2939894" y="4691630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26492" y="3513147"/>
            <a:ext cx="3054316" cy="2475978"/>
            <a:chOff x="0" y="0"/>
            <a:chExt cx="4072422" cy="3301304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0"/>
              <a:ext cx="4072422" cy="1364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32"/>
                </a:lnSpc>
              </a:pPr>
              <a:r>
                <a:rPr lang="en-US" sz="3024">
                  <a:solidFill>
                    <a:srgbClr val="191919"/>
                  </a:solidFill>
                  <a:latin typeface="Gothic A1 Bold"/>
                </a:rPr>
                <a:t>Постановка проблемы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484569"/>
              <a:ext cx="4072422" cy="1821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Основные определения</a:t>
              </a:r>
            </a:p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Почему интересует</a:t>
              </a:r>
            </a:p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Что не так</a:t>
              </a:r>
            </a:p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Гипотезы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004100" y="2887243"/>
            <a:ext cx="4022777" cy="6371057"/>
            <a:chOff x="0" y="0"/>
            <a:chExt cx="3000854" cy="475259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000854" cy="4752590"/>
            </a:xfrm>
            <a:custGeom>
              <a:avLst/>
              <a:gdLst/>
              <a:ahLst/>
              <a:cxnLst/>
              <a:rect l="l" t="t" r="r" b="b"/>
              <a:pathLst>
                <a:path w="3000854" h="4752590">
                  <a:moveTo>
                    <a:pt x="0" y="0"/>
                  </a:moveTo>
                  <a:lnTo>
                    <a:pt x="0" y="4752590"/>
                  </a:lnTo>
                  <a:lnTo>
                    <a:pt x="3000854" y="4752590"/>
                  </a:lnTo>
                  <a:lnTo>
                    <a:pt x="3000854" y="0"/>
                  </a:lnTo>
                  <a:lnTo>
                    <a:pt x="0" y="0"/>
                  </a:lnTo>
                  <a:close/>
                  <a:moveTo>
                    <a:pt x="2939894" y="4691630"/>
                  </a:moveTo>
                  <a:lnTo>
                    <a:pt x="59690" y="4691630"/>
                  </a:lnTo>
                  <a:lnTo>
                    <a:pt x="59690" y="59690"/>
                  </a:lnTo>
                  <a:lnTo>
                    <a:pt x="2939894" y="59690"/>
                  </a:lnTo>
                  <a:lnTo>
                    <a:pt x="2939894" y="4691630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5529200" y="3513147"/>
            <a:ext cx="3054316" cy="2133078"/>
            <a:chOff x="0" y="0"/>
            <a:chExt cx="4072422" cy="2844104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95250"/>
              <a:ext cx="4072422" cy="1364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32"/>
                </a:lnSpc>
              </a:pPr>
              <a:r>
                <a:rPr lang="en-US" sz="3024">
                  <a:solidFill>
                    <a:srgbClr val="191919"/>
                  </a:solidFill>
                  <a:latin typeface="Gothic A1 Bold"/>
                </a:rPr>
                <a:t>"Выражение" эмоций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484569"/>
              <a:ext cx="4072422" cy="1364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Типичный эксперимент</a:t>
              </a:r>
            </a:p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Исследования</a:t>
              </a:r>
            </a:p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Выводы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261123" y="2887243"/>
            <a:ext cx="4022777" cy="6371057"/>
            <a:chOff x="0" y="0"/>
            <a:chExt cx="3000854" cy="475259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000854" cy="4752590"/>
            </a:xfrm>
            <a:custGeom>
              <a:avLst/>
              <a:gdLst/>
              <a:ahLst/>
              <a:cxnLst/>
              <a:rect l="l" t="t" r="r" b="b"/>
              <a:pathLst>
                <a:path w="3000854" h="4752590">
                  <a:moveTo>
                    <a:pt x="0" y="0"/>
                  </a:moveTo>
                  <a:lnTo>
                    <a:pt x="0" y="4752590"/>
                  </a:lnTo>
                  <a:lnTo>
                    <a:pt x="3000854" y="4752590"/>
                  </a:lnTo>
                  <a:lnTo>
                    <a:pt x="3000854" y="0"/>
                  </a:lnTo>
                  <a:lnTo>
                    <a:pt x="0" y="0"/>
                  </a:lnTo>
                  <a:close/>
                  <a:moveTo>
                    <a:pt x="2939894" y="4691630"/>
                  </a:moveTo>
                  <a:lnTo>
                    <a:pt x="59690" y="4691630"/>
                  </a:lnTo>
                  <a:lnTo>
                    <a:pt x="59690" y="59690"/>
                  </a:lnTo>
                  <a:lnTo>
                    <a:pt x="2939894" y="59690"/>
                  </a:lnTo>
                  <a:lnTo>
                    <a:pt x="2939894" y="4691630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9745353" y="3513147"/>
            <a:ext cx="3054316" cy="2133078"/>
            <a:chOff x="0" y="0"/>
            <a:chExt cx="4072422" cy="2844104"/>
          </a:xfrm>
        </p:grpSpPr>
        <p:sp>
          <p:nvSpPr>
            <p:cNvPr id="17" name="TextBox 17"/>
            <p:cNvSpPr txBox="1"/>
            <p:nvPr/>
          </p:nvSpPr>
          <p:spPr>
            <a:xfrm>
              <a:off x="0" y="-95250"/>
              <a:ext cx="4072422" cy="13648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32"/>
                </a:lnSpc>
              </a:pPr>
              <a:r>
                <a:rPr lang="en-US" sz="3024">
                  <a:solidFill>
                    <a:srgbClr val="191919"/>
                  </a:solidFill>
                  <a:latin typeface="Gothic A1 Bold"/>
                </a:rPr>
                <a:t>Восприятие эмоций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484569"/>
              <a:ext cx="4072422" cy="13646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Типичный эксперимент</a:t>
              </a:r>
            </a:p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Исследования</a:t>
              </a:r>
            </a:p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Выводы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522961" y="2887243"/>
            <a:ext cx="4022777" cy="6371057"/>
            <a:chOff x="0" y="0"/>
            <a:chExt cx="3000854" cy="475259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000854" cy="4752590"/>
            </a:xfrm>
            <a:custGeom>
              <a:avLst/>
              <a:gdLst/>
              <a:ahLst/>
              <a:cxnLst/>
              <a:rect l="l" t="t" r="r" b="b"/>
              <a:pathLst>
                <a:path w="3000854" h="4752590">
                  <a:moveTo>
                    <a:pt x="0" y="0"/>
                  </a:moveTo>
                  <a:lnTo>
                    <a:pt x="0" y="4752590"/>
                  </a:lnTo>
                  <a:lnTo>
                    <a:pt x="3000854" y="4752590"/>
                  </a:lnTo>
                  <a:lnTo>
                    <a:pt x="3000854" y="0"/>
                  </a:lnTo>
                  <a:lnTo>
                    <a:pt x="0" y="0"/>
                  </a:lnTo>
                  <a:close/>
                  <a:moveTo>
                    <a:pt x="2939894" y="4691630"/>
                  </a:moveTo>
                  <a:lnTo>
                    <a:pt x="59690" y="4691630"/>
                  </a:lnTo>
                  <a:lnTo>
                    <a:pt x="59690" y="59690"/>
                  </a:lnTo>
                  <a:lnTo>
                    <a:pt x="2939894" y="59690"/>
                  </a:lnTo>
                  <a:lnTo>
                    <a:pt x="2939894" y="4691630"/>
                  </a:lnTo>
                  <a:close/>
                </a:path>
              </a:pathLst>
            </a:custGeom>
            <a:solidFill>
              <a:srgbClr val="191919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4007191" y="3513147"/>
            <a:ext cx="3054316" cy="1980678"/>
            <a:chOff x="0" y="0"/>
            <a:chExt cx="4072422" cy="2640904"/>
          </a:xfrm>
        </p:grpSpPr>
        <p:sp>
          <p:nvSpPr>
            <p:cNvPr id="22" name="TextBox 22"/>
            <p:cNvSpPr txBox="1"/>
            <p:nvPr/>
          </p:nvSpPr>
          <p:spPr>
            <a:xfrm>
              <a:off x="0" y="-95250"/>
              <a:ext cx="4072422" cy="7044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32"/>
                </a:lnSpc>
              </a:pPr>
              <a:r>
                <a:rPr lang="en-US" sz="3024">
                  <a:solidFill>
                    <a:srgbClr val="191919"/>
                  </a:solidFill>
                  <a:latin typeface="Gothic A1 Bold"/>
                </a:rPr>
                <a:t>Будущее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824169"/>
              <a:ext cx="4072422" cy="18218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Рекомендации к будущим исследованиям</a:t>
              </a:r>
            </a:p>
            <a:p>
              <a:pPr algn="ctr">
                <a:lnSpc>
                  <a:spcPts val="2730"/>
                </a:lnSpc>
              </a:pPr>
              <a:r>
                <a:rPr lang="en-US" sz="2100">
                  <a:solidFill>
                    <a:srgbClr val="191919"/>
                  </a:solidFill>
                  <a:latin typeface="Clear Sans Regular"/>
                </a:rPr>
                <a:t>Основные выводы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03637"/>
            <a:ext cx="16230600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Бытовой (классический) взгляд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487793" y="4049871"/>
            <a:ext cx="8115300" cy="4492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"Конкретная эмоция идентична в различных ситуациях"</a:t>
            </a:r>
          </a:p>
          <a:p>
            <a:pPr>
              <a:lnSpc>
                <a:spcPts val="3282"/>
              </a:lnSpc>
            </a:pPr>
            <a:endParaRPr lang="en-US" sz="252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Отсюда: есть прототипичные специфические проявления эмоций</a:t>
            </a:r>
          </a:p>
          <a:p>
            <a:pPr>
              <a:lnSpc>
                <a:spcPts val="3282"/>
              </a:lnSpc>
            </a:pPr>
            <a:endParaRPr lang="en-US" sz="252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Но эмоция возникает в совершенно разных ситуациях и на самом деле выражается по-разному (зависит от ситуации)</a:t>
            </a:r>
          </a:p>
          <a:p>
            <a:pPr>
              <a:lnSpc>
                <a:spcPts val="3282"/>
              </a:lnSpc>
            </a:pPr>
            <a:endParaRPr lang="en-US" sz="252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Применима критика базовых эмоций</a:t>
            </a:r>
          </a:p>
        </p:txBody>
      </p:sp>
      <p:sp>
        <p:nvSpPr>
          <p:cNvPr id="5" name="AutoShape 5"/>
          <p:cNvSpPr/>
          <p:nvPr/>
        </p:nvSpPr>
        <p:spPr>
          <a:xfrm rot="-5400000">
            <a:off x="7626315" y="6267450"/>
            <a:ext cx="79629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581559"/>
            <a:ext cx="6026402" cy="552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Выражение эмоций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7132250"/>
            <a:ext cx="6026402" cy="1169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19"/>
              </a:lnSpc>
            </a:pPr>
            <a:r>
              <a:rPr lang="en-US" sz="2399">
                <a:solidFill>
                  <a:srgbClr val="191919"/>
                </a:solidFill>
                <a:latin typeface="Clear Sans Regular"/>
              </a:rPr>
              <a:t>Конкретные "категории" эмоций выражаются с помощью конкретных движений лица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570851" y="3581559"/>
            <a:ext cx="6026402" cy="552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Восприятие эмоций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570851" y="7132250"/>
            <a:ext cx="6026402" cy="1169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19"/>
              </a:lnSpc>
            </a:pPr>
            <a:r>
              <a:rPr lang="en-US" sz="2399">
                <a:solidFill>
                  <a:srgbClr val="191919"/>
                </a:solidFill>
                <a:latin typeface="Clear Sans Regular"/>
              </a:rPr>
              <a:t>Люди определяют конкретные "категории" эмоций по конкретным движениям лица</a:t>
            </a:r>
          </a:p>
        </p:txBody>
      </p:sp>
      <p:sp>
        <p:nvSpPr>
          <p:cNvPr id="6" name="AutoShape 6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-5400000">
            <a:off x="5143500" y="6248400"/>
            <a:ext cx="8001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38100" y="54864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526530" y="512574"/>
            <a:ext cx="8447020" cy="1691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>
                <a:solidFill>
                  <a:srgbClr val="191919"/>
                </a:solidFill>
                <a:latin typeface="Clear Sans Regular"/>
              </a:rPr>
              <a:t>Человек грустит - мы чаще наблюдаем что человек хмурится</a:t>
            </a:r>
          </a:p>
          <a:p>
            <a:pPr>
              <a:lnSpc>
                <a:spcPts val="3380"/>
              </a:lnSpc>
            </a:pPr>
            <a:r>
              <a:rPr lang="en-US" sz="2600">
                <a:solidFill>
                  <a:srgbClr val="191919"/>
                </a:solidFill>
                <a:latin typeface="Clear Sans Regular"/>
              </a:rPr>
              <a:t>Человек хмурится - мы чаще предполагаем что человек грустит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041559"/>
            <a:ext cx="4881704" cy="552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Надёжность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526530" y="2973546"/>
            <a:ext cx="8447020" cy="2034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В случае других категорий эмоций мы "случайно" наблюдаем, что человек хмурится (человек хмурится - только про грусть)</a:t>
            </a:r>
          </a:p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Если мы определяем хмурость, как грусть, мы определяем хмурость только, как выражение грусти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695859"/>
            <a:ext cx="4881704" cy="552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Специфичность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526530" y="6006148"/>
            <a:ext cx="8447020" cy="1262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>
                <a:solidFill>
                  <a:srgbClr val="191919"/>
                </a:solidFill>
                <a:latin typeface="Clear Sans Regular"/>
              </a:rPr>
              <a:t>Связь должна быть реплицируемой на других выборках (не только взрослых, в других культурах, и т.д.)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53086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28700" y="6350159"/>
            <a:ext cx="4881704" cy="552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Обобщаемость</a:t>
            </a:r>
          </a:p>
        </p:txBody>
      </p:sp>
      <p:sp>
        <p:nvSpPr>
          <p:cNvPr id="9" name="AutoShape 9"/>
          <p:cNvSpPr/>
          <p:nvPr/>
        </p:nvSpPr>
        <p:spPr>
          <a:xfrm>
            <a:off x="0" y="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0" y="26543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rot="-5400000">
            <a:off x="2137568" y="5124450"/>
            <a:ext cx="102489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-617470" y="7924800"/>
            <a:ext cx="1890547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028700" y="8934609"/>
            <a:ext cx="4881704" cy="552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FF1616"/>
                </a:solidFill>
                <a:latin typeface="Gothic A1 Bold"/>
              </a:rPr>
              <a:t>Валидность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526530" y="8622348"/>
            <a:ext cx="8447020" cy="1262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>
                <a:solidFill>
                  <a:srgbClr val="191919"/>
                </a:solidFill>
                <a:latin typeface="Clear Sans Regular"/>
              </a:rPr>
              <a:t>Насколько движения лица правда свидетельствуют об эмоции и наоборот насколько эмоции реально определяют движения лица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F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03637"/>
            <a:ext cx="16230600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Бытовой взгляд продолжает использоваться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5175568"/>
            <a:ext cx="8115300" cy="4082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Много инструментов по определению эмоций человека по "выражению" лица</a:t>
            </a:r>
          </a:p>
          <a:p>
            <a:pPr>
              <a:lnSpc>
                <a:spcPts val="3282"/>
              </a:lnSpc>
            </a:pPr>
            <a:endParaRPr lang="en-US" sz="252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ea typeface="Clear Sans Regular"/>
              </a:rPr>
              <a:t>😭🥺😠😁😃</a:t>
            </a:r>
          </a:p>
          <a:p>
            <a:pPr>
              <a:lnSpc>
                <a:spcPts val="3282"/>
              </a:lnSpc>
            </a:pPr>
            <a:endParaRPr lang="en-US" sz="2525">
              <a:solidFill>
                <a:srgbClr val="191919"/>
              </a:solidFill>
              <a:ea typeface="Clear Sans Regular"/>
            </a:endParaRPr>
          </a:p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ТВ (Обмани меня, Головоломка)</a:t>
            </a:r>
          </a:p>
          <a:p>
            <a:pPr>
              <a:lnSpc>
                <a:spcPts val="3282"/>
              </a:lnSpc>
            </a:pPr>
            <a:endParaRPr lang="en-US" sz="252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Шкалы для отражения эмоций</a:t>
            </a:r>
          </a:p>
          <a:p>
            <a:pPr>
              <a:lnSpc>
                <a:spcPts val="3282"/>
              </a:lnSpc>
            </a:pPr>
            <a:endParaRPr lang="en-US" sz="2525">
              <a:solidFill>
                <a:srgbClr val="191919"/>
              </a:solidFill>
              <a:latin typeface="Clear Sans Regular"/>
            </a:endParaRPr>
          </a:p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и тд и тп</a:t>
            </a:r>
          </a:p>
        </p:txBody>
      </p:sp>
      <p:sp>
        <p:nvSpPr>
          <p:cNvPr id="5" name="AutoShape 5"/>
          <p:cNvSpPr/>
          <p:nvPr/>
        </p:nvSpPr>
        <p:spPr>
          <a:xfrm rot="-5400000">
            <a:off x="7626315" y="6267450"/>
            <a:ext cx="79629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t="9215"/>
          <a:stretch>
            <a:fillRect/>
          </a:stretch>
        </p:blipFill>
        <p:spPr>
          <a:xfrm>
            <a:off x="12669826" y="2324100"/>
            <a:ext cx="4589474" cy="92589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8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03637"/>
            <a:ext cx="16230600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В том числе, в науке!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1028700" y="5449887"/>
            <a:ext cx="8115300" cy="38084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12"/>
              </a:lnSpc>
            </a:pPr>
            <a:r>
              <a:rPr lang="en-US" sz="4624">
                <a:solidFill>
                  <a:srgbClr val="191919"/>
                </a:solidFill>
                <a:latin typeface="Clear Sans Regular"/>
              </a:rPr>
              <a:t>Во многих исследованиях используются статичные стимулы (фотографии) без контекстуальной информации</a:t>
            </a:r>
          </a:p>
        </p:txBody>
      </p:sp>
      <p:sp>
        <p:nvSpPr>
          <p:cNvPr id="5" name="AutoShape 5"/>
          <p:cNvSpPr/>
          <p:nvPr/>
        </p:nvSpPr>
        <p:spPr>
          <a:xfrm rot="-5400000">
            <a:off x="7626315" y="6267450"/>
            <a:ext cx="79629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526530" y="3189099"/>
            <a:ext cx="8447020" cy="83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>
                <a:solidFill>
                  <a:srgbClr val="191919"/>
                </a:solidFill>
                <a:latin typeface="Clear Sans Regular"/>
              </a:rPr>
              <a:t>Нет точности ни в выражении, ни в восприятии эмоций через определённые лицевые движения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041809"/>
            <a:ext cx="4881704" cy="1047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Ограниченная надёжность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526530" y="6040596"/>
            <a:ext cx="8447020" cy="396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82"/>
              </a:lnSpc>
            </a:pPr>
            <a:r>
              <a:rPr lang="en-US" sz="2525">
                <a:solidFill>
                  <a:srgbClr val="191919"/>
                </a:solidFill>
                <a:latin typeface="Clear Sans Regular"/>
              </a:rPr>
              <a:t>Нет разделения на категории эмоций-движений лица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5696109"/>
            <a:ext cx="4881704" cy="1047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Отсутствие специфичности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526530" y="8468360"/>
            <a:ext cx="8447020" cy="83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80"/>
              </a:lnSpc>
            </a:pPr>
            <a:r>
              <a:rPr lang="en-US" sz="2600">
                <a:solidFill>
                  <a:srgbClr val="191919"/>
                </a:solidFill>
                <a:latin typeface="Clear Sans Regular"/>
              </a:rPr>
              <a:t>Нет подтверждений универсальности (контекстуальной и культурной)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75565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28700" y="8350409"/>
            <a:ext cx="4881704" cy="1047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Ограниченная обобщаемость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803637"/>
            <a:ext cx="16346487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Три ключевые ограничения исследований</a:t>
            </a:r>
          </a:p>
        </p:txBody>
      </p:sp>
      <p:sp>
        <p:nvSpPr>
          <p:cNvPr id="10" name="AutoShape 10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0" y="49022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rot="-5400000">
            <a:off x="3280568" y="6229350"/>
            <a:ext cx="79629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7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581559"/>
            <a:ext cx="6026402" cy="552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Выражение эмоций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7253058"/>
            <a:ext cx="6026402" cy="9375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02"/>
              </a:lnSpc>
            </a:pPr>
            <a:r>
              <a:rPr lang="en-US" sz="1925">
                <a:solidFill>
                  <a:srgbClr val="191919"/>
                </a:solidFill>
                <a:latin typeface="Clear Sans Regular"/>
              </a:rPr>
              <a:t>Конкретные эмоциональные категории (6 базовых эмоций) обычно выражаются уникальными положениями лица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570851" y="3581559"/>
            <a:ext cx="6026402" cy="552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32"/>
              </a:lnSpc>
            </a:pPr>
            <a:r>
              <a:rPr lang="en-US" sz="3024">
                <a:solidFill>
                  <a:srgbClr val="191919"/>
                </a:solidFill>
                <a:latin typeface="Gothic A1 Bold"/>
              </a:rPr>
              <a:t>Восприятие эмоций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570851" y="7197337"/>
            <a:ext cx="6026402" cy="1049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5"/>
              </a:lnSpc>
            </a:pPr>
            <a:r>
              <a:rPr lang="en-US" sz="2150">
                <a:solidFill>
                  <a:srgbClr val="191919"/>
                </a:solidFill>
                <a:latin typeface="Clear Sans Regular"/>
              </a:rPr>
              <a:t>Люди могут надёжно определить по положению лица и движениям, какую эмоцию испытывает человек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803637"/>
            <a:ext cx="9001000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>
                <a:solidFill>
                  <a:srgbClr val="191919"/>
                </a:solidFill>
                <a:latin typeface="Clear Sans Regular Bold"/>
              </a:rPr>
              <a:t>Гипотезы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22479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-5400000">
            <a:off x="7505700" y="3886200"/>
            <a:ext cx="32766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38100" y="5486400"/>
            <a:ext cx="18288000" cy="0"/>
          </a:xfrm>
          <a:prstGeom prst="line">
            <a:avLst/>
          </a:prstGeom>
          <a:ln w="76200" cap="flat">
            <a:solidFill>
              <a:srgbClr val="191919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645</Words>
  <Application>Microsoft Office PowerPoint</Application>
  <PresentationFormat>Произвольный</PresentationFormat>
  <Paragraphs>127</Paragraphs>
  <Slides>15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Clear Sans Regular Bold</vt:lpstr>
      <vt:lpstr>Arial</vt:lpstr>
      <vt:lpstr>Clear Sans Regular</vt:lpstr>
      <vt:lpstr>Gothic A1 Bold</vt:lpstr>
      <vt:lpstr>Calibri</vt:lpstr>
      <vt:lpstr>Open Sans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лицевые движения</dc:title>
  <cp:lastModifiedBy>Имас Мария Максимовна</cp:lastModifiedBy>
  <cp:revision>2</cp:revision>
  <dcterms:created xsi:type="dcterms:W3CDTF">2006-08-16T00:00:00Z</dcterms:created>
  <dcterms:modified xsi:type="dcterms:W3CDTF">2022-01-31T10:49:24Z</dcterms:modified>
  <dc:identifier>DAE2zBYv88U</dc:identifier>
</cp:coreProperties>
</file>

<file path=docProps/thumbnail.jpeg>
</file>